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2"/>
  </p:notesMasterIdLst>
  <p:handoutMasterIdLst>
    <p:handoutMasterId r:id="rId23"/>
  </p:handoutMasterIdLst>
  <p:sldIdLst>
    <p:sldId id="389" r:id="rId2"/>
    <p:sldId id="478" r:id="rId3"/>
    <p:sldId id="398" r:id="rId4"/>
    <p:sldId id="536" r:id="rId5"/>
    <p:sldId id="632" r:id="rId6"/>
    <p:sldId id="602" r:id="rId7"/>
    <p:sldId id="633" r:id="rId8"/>
    <p:sldId id="634" r:id="rId9"/>
    <p:sldId id="637" r:id="rId10"/>
    <p:sldId id="635" r:id="rId11"/>
    <p:sldId id="636" r:id="rId12"/>
    <p:sldId id="640" r:id="rId13"/>
    <p:sldId id="641" r:id="rId14"/>
    <p:sldId id="643" r:id="rId15"/>
    <p:sldId id="642" r:id="rId16"/>
    <p:sldId id="639" r:id="rId17"/>
    <p:sldId id="644" r:id="rId18"/>
    <p:sldId id="645" r:id="rId19"/>
    <p:sldId id="646" r:id="rId20"/>
    <p:sldId id="394" r:id="rId21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D7F3"/>
    <a:srgbClr val="1290D0"/>
    <a:srgbClr val="1B638A"/>
    <a:srgbClr val="E6516D"/>
    <a:srgbClr val="F9DADA"/>
    <a:srgbClr val="04B5A2"/>
    <a:srgbClr val="B56012"/>
    <a:srgbClr val="EC008C"/>
    <a:srgbClr val="F36F35"/>
    <a:srgbClr val="D4E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5816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-1-2(&#51116;&#51649;%20&#51613;&#47749;&#49436;%20&#47564;&#46308;&#44592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3-1-3(&#44060;&#51064;&#48324;%20&#50504;&#45236;&#51109;%20&#47564;&#46308;&#44592;).pptx#-1,4,PowerPoint &#54532;&#47112;&#51232;&#53580;&#51060;&#49496;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lIns="72000" rIns="72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자동화 서식 만들기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Ⅲ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506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일반 업무를 위한 문서 작성</a:t>
            </a:r>
            <a:endParaRPr lang="ko-KR" altLang="en-US" sz="3200" b="1" spc="-4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122~139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업무 일정표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재직 증명서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459773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개인별 안내장 만들기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09599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양식 컨트롤 사용 및 수정 방법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312"/>
            <a:ext cx="8280000" cy="4140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20" smtClean="0">
                <a:solidFill>
                  <a:schemeClr val="tx1"/>
                </a:solidFill>
                <a:effectLst/>
              </a:rPr>
              <a:t>스핀 </a:t>
            </a:r>
            <a:r>
              <a:rPr lang="ko-KR" altLang="en-US" sz="3000" spc="-120">
                <a:solidFill>
                  <a:schemeClr val="tx1"/>
                </a:solidFill>
                <a:effectLst/>
              </a:rPr>
              <a:t>단추는 위아래 화살표 버튼을 눌러 값을 변경</a:t>
            </a:r>
            <a:r>
              <a:rPr lang="ko-KR" altLang="en-US" sz="3000" spc="-90">
                <a:solidFill>
                  <a:schemeClr val="tx1"/>
                </a:solidFill>
                <a:effectLst/>
              </a:rPr>
              <a:t>한다</a:t>
            </a:r>
            <a:r>
              <a:rPr lang="en-US" altLang="ko-KR" sz="3000" spc="-9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3000" spc="-90">
                <a:solidFill>
                  <a:schemeClr val="tx1"/>
                </a:solidFill>
                <a:effectLst/>
              </a:rPr>
              <a:t>이때 연도 변경은 증분 값을 </a:t>
            </a:r>
            <a:r>
              <a:rPr lang="en-US" altLang="ko-KR" sz="3000" spc="-90">
                <a:solidFill>
                  <a:schemeClr val="tx1"/>
                </a:solidFill>
                <a:effectLst/>
              </a:rPr>
              <a:t>1</a:t>
            </a:r>
            <a:r>
              <a:rPr lang="ko-KR" altLang="en-US" sz="3000" spc="-90">
                <a:solidFill>
                  <a:schemeClr val="tx1"/>
                </a:solidFill>
                <a:effectLst/>
              </a:rPr>
              <a:t>로 </a:t>
            </a:r>
            <a:r>
              <a:rPr lang="ko-KR" altLang="en-US" sz="3000" spc="-90" smtClean="0">
                <a:solidFill>
                  <a:schemeClr val="tx1"/>
                </a:solidFill>
                <a:effectLst/>
              </a:rPr>
              <a:t>설정하였으</a:t>
            </a:r>
            <a:r>
              <a:rPr lang="ko-KR" altLang="en-US" sz="3000" spc="-110" smtClean="0">
                <a:solidFill>
                  <a:schemeClr val="tx1"/>
                </a:solidFill>
                <a:effectLst/>
              </a:rPr>
              <a:t>므로 </a:t>
            </a:r>
            <a:r>
              <a:rPr lang="en-US" altLang="ko-KR" sz="3000" spc="-110">
                <a:solidFill>
                  <a:schemeClr val="tx1"/>
                </a:solidFill>
                <a:effectLst/>
              </a:rPr>
              <a:t>1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년씩 변경된다</a:t>
            </a:r>
            <a:r>
              <a:rPr lang="en-US" altLang="ko-KR" sz="3000" spc="-110" smtClean="0">
                <a:solidFill>
                  <a:schemeClr val="tx1"/>
                </a:solidFill>
                <a:effectLst/>
              </a:rPr>
              <a:t>.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00" smtClean="0">
                <a:solidFill>
                  <a:schemeClr val="tx1"/>
                </a:solidFill>
                <a:effectLst/>
              </a:rPr>
              <a:t>콤보 </a:t>
            </a:r>
            <a:r>
              <a:rPr lang="ko-KR" altLang="en-US" sz="3000" spc="-100">
                <a:solidFill>
                  <a:schemeClr val="tx1"/>
                </a:solidFill>
                <a:effectLst/>
              </a:rPr>
              <a:t>상자는 드롭다운 화살표를 눌러서 해당 월을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 선택할 수 있다</a:t>
            </a:r>
            <a:r>
              <a:rPr lang="en-US" altLang="ko-KR" sz="3000" spc="-110">
                <a:solidFill>
                  <a:schemeClr val="tx1"/>
                </a:solidFill>
                <a:effectLst/>
              </a:rPr>
              <a:t>. </a:t>
            </a:r>
            <a:endParaRPr lang="en-US" altLang="ko-KR" sz="3000" spc="-110" smtClean="0">
              <a:solidFill>
                <a:schemeClr val="tx1"/>
              </a:solidFill>
              <a:effectLst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3000" spc="-110" smtClean="0">
                <a:solidFill>
                  <a:schemeClr val="tx1"/>
                </a:solidFill>
                <a:effectLst/>
              </a:rPr>
              <a:t>컨트롤이 </a:t>
            </a:r>
            <a:r>
              <a:rPr lang="ko-KR" altLang="en-US" sz="3000" spc="-110">
                <a:solidFill>
                  <a:schemeClr val="tx1"/>
                </a:solidFill>
                <a:effectLst/>
              </a:rPr>
              <a:t>선택된 상태에서 크기 조절 핸들을 드래그하여 크기를 변경하거나 위치를 조정할 수 </a:t>
            </a:r>
            <a:r>
              <a:rPr lang="ko-KR" altLang="en-US" sz="3000" spc="-110" smtClean="0">
                <a:solidFill>
                  <a:schemeClr val="tx1"/>
                </a:solidFill>
                <a:effectLst/>
              </a:rPr>
              <a:t>있다</a:t>
            </a:r>
            <a:r>
              <a:rPr lang="en-US" altLang="ko-KR" sz="3000" spc="-110" smtClean="0">
                <a:solidFill>
                  <a:schemeClr val="tx1"/>
                </a:solidFill>
                <a:effectLst/>
              </a:rPr>
              <a:t>.</a:t>
            </a:r>
            <a:r>
              <a:rPr lang="ko-KR" altLang="en-US" sz="3000" spc="-110" smtClean="0">
                <a:solidFill>
                  <a:schemeClr val="tx1"/>
                </a:solidFill>
                <a:effectLst/>
              </a:rPr>
              <a:t> </a:t>
            </a:r>
            <a:endParaRPr lang="ko-KR" altLang="en-US" sz="3000" spc="-110">
              <a:solidFill>
                <a:schemeClr val="tx1"/>
              </a:solidFill>
              <a:effectLst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049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월간 일정표</a:t>
            </a:r>
            <a:r>
              <a:rPr lang="en-US" altLang="ko-KR" sz="2800" b="1" smtClean="0">
                <a:effectLst/>
              </a:rPr>
              <a:t>(</a:t>
            </a:r>
            <a:r>
              <a:rPr lang="ko-KR" altLang="en-US" sz="2800" b="1" smtClean="0">
                <a:effectLst/>
              </a:rPr>
              <a:t>달력</a:t>
            </a:r>
            <a:r>
              <a:rPr lang="en-US" altLang="ko-KR" sz="2800" b="1" smtClean="0">
                <a:effectLst/>
              </a:rPr>
              <a:t>) </a:t>
            </a:r>
            <a:r>
              <a:rPr lang="ko-KR" altLang="en-US" sz="2800" b="1" smtClean="0">
                <a:effectLst/>
              </a:rPr>
              <a:t>작성하기</a:t>
            </a:r>
            <a:endParaRPr lang="ko-KR" altLang="en-US" sz="2800" b="1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611560" y="2769354"/>
            <a:ext cx="7848872" cy="237500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[G4]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오늘 날짜 출력하기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오늘 날짜에 해당하는 요일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구하기</a:t>
            </a:r>
            <a:endParaRPr kumimoji="0" lang="en-US" altLang="ko-KR" sz="30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r>
              <a:rPr kumimoji="0" lang="ko-KR" altLang="en-US" sz="30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[D5]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셀에 해당 연도 표시하기</a:t>
            </a:r>
            <a:endParaRPr kumimoji="0" lang="en-US" altLang="ko-KR" sz="30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0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[B8]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DATE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함수 이용하여 날짜 표시하기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97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월간 일정표</a:t>
            </a:r>
            <a:r>
              <a:rPr lang="en-US" altLang="ko-KR" sz="2800" b="1" smtClean="0">
                <a:effectLst/>
              </a:rPr>
              <a:t>(</a:t>
            </a:r>
            <a:r>
              <a:rPr lang="ko-KR" altLang="en-US" sz="2800" b="1" smtClean="0">
                <a:effectLst/>
              </a:rPr>
              <a:t>달력</a:t>
            </a:r>
            <a:r>
              <a:rPr lang="en-US" altLang="ko-KR" sz="2800" b="1" smtClean="0">
                <a:effectLst/>
              </a:rPr>
              <a:t>) </a:t>
            </a:r>
            <a:r>
              <a:rPr lang="ko-KR" altLang="en-US" sz="2800" b="1" smtClean="0">
                <a:effectLst/>
              </a:rPr>
              <a:t>작성하기</a:t>
            </a:r>
            <a:endParaRPr lang="ko-KR" altLang="en-US" sz="2800" b="1">
              <a:effectLst/>
            </a:endParaRPr>
          </a:p>
        </p:txBody>
      </p:sp>
      <p:sp>
        <p:nvSpPr>
          <p:cNvPr id="15" name="순서도: 지연 14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852936"/>
            <a:ext cx="5760000" cy="38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68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548387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 사용법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(TODAY, WEEKDAY, CHOOSE)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312"/>
            <a:ext cx="8280000" cy="4895984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84175" indent="-384175">
              <a:lnSpc>
                <a:spcPts val="4000"/>
              </a:lnSpc>
              <a:spcBef>
                <a:spcPts val="0"/>
              </a:spcBef>
            </a:pPr>
            <a:r>
              <a:rPr lang="en-US" altLang="ko-KR" sz="3000" b="1" spc="-160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1. TODAY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컴퓨터 시스템의 현재 날짜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오늘의 날짜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값을 표시한다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인수 없음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).</a:t>
            </a:r>
          </a:p>
          <a:p>
            <a:pPr>
              <a:lnSpc>
                <a:spcPts val="4000"/>
              </a:lnSpc>
              <a:spcBef>
                <a:spcPts val="1200"/>
              </a:spcBef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83568" y="2348880"/>
            <a:ext cx="7740000" cy="540000"/>
          </a:xfrm>
          <a:prstGeom prst="roundRect">
            <a:avLst/>
          </a:prstGeom>
          <a:solidFill>
            <a:srgbClr val="ABD7F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형식</a:t>
            </a:r>
            <a:r>
              <a:rPr lang="en-US" altLang="ko-KR" sz="3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TODAY( )</a:t>
            </a:r>
            <a:endParaRPr lang="ko-KR" altLang="en-US" sz="30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881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548387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 사용법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(TODAY, WEEKDAY, CHOOSE)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980728"/>
            <a:ext cx="8280000" cy="5400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57188" indent="-357188">
              <a:lnSpc>
                <a:spcPts val="4000"/>
              </a:lnSpc>
              <a:spcBef>
                <a:spcPts val="0"/>
              </a:spcBef>
            </a:pPr>
            <a:r>
              <a:rPr lang="en-US" altLang="ko-KR" sz="3000" b="1" spc="-120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2. WEEKDAY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인수로 전달되는 날짜가 해당하는 요일을 숫자로 표시한다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 spc="-12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/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양쪽 모서리가 둥근 사각형 10"/>
          <p:cNvSpPr/>
          <p:nvPr/>
        </p:nvSpPr>
        <p:spPr>
          <a:xfrm>
            <a:off x="683568" y="2060288"/>
            <a:ext cx="7740000" cy="540000"/>
          </a:xfrm>
          <a:prstGeom prst="round2SameRect">
            <a:avLst/>
          </a:prstGeom>
          <a:solidFill>
            <a:srgbClr val="ABD7F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형식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WEEKDAY(serial_num, return_type)</a:t>
            </a:r>
            <a:endParaRPr lang="ko-KR" altLang="en-US" sz="3000" spc="-1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양쪽 모서리가 둥근 사각형 2"/>
          <p:cNvSpPr/>
          <p:nvPr/>
        </p:nvSpPr>
        <p:spPr>
          <a:xfrm flipV="1">
            <a:off x="683568" y="2600288"/>
            <a:ext cx="7740000" cy="3672000"/>
          </a:xfrm>
          <a:prstGeom prst="round2SameRect">
            <a:avLst>
              <a:gd name="adj1" fmla="val 469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792152" y="2581488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12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-serial_num: </a:t>
            </a:r>
            <a:r>
              <a:rPr lang="ko-KR" altLang="en-US" sz="3000" spc="-12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요일 인덱스 번호를 구할 날짜 값</a:t>
            </a:r>
            <a:endParaRPr lang="en-US" altLang="ko-KR" sz="3000" spc="-12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-return_type: 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일주일의</a:t>
            </a: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요일 번호를 결정하는 옵션 값</a:t>
            </a:r>
            <a:endParaRPr lang="ko-KR" altLang="en-US" sz="30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92152" y="4139376"/>
            <a:ext cx="7560840" cy="1512000"/>
          </a:xfrm>
          <a:prstGeom prst="roundRect">
            <a:avLst>
              <a:gd name="adj" fmla="val 11609"/>
            </a:avLst>
          </a:prstGeom>
          <a:noFill/>
          <a:ln w="38100">
            <a:solidFill>
              <a:srgbClr val="ABD7F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또는 생략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1(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)~7(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토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사이의 숫자 값 표시</a:t>
            </a:r>
            <a:endParaRPr lang="en-US" altLang="ko-KR" sz="2800" spc="-4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2: 1(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)~7(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사이의 숫자 값 표시</a:t>
            </a:r>
            <a:endParaRPr lang="en-US" altLang="ko-KR" sz="2800" spc="-4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ts val="3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3: 0(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)~6(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사이의 숫자 값 표시</a:t>
            </a:r>
            <a:endParaRPr lang="ko-KR" altLang="en-US" sz="28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5733096"/>
            <a:ext cx="3669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80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=WEEKDAY(G5,2)</a:t>
            </a:r>
            <a:endParaRPr lang="ko-KR" altLang="en-US" sz="28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2537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548387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 사용법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(TODAY, WEEKDAY, CHOOSE)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40112" y="1197312"/>
            <a:ext cx="8280000" cy="4895984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84175" indent="-384175">
              <a:lnSpc>
                <a:spcPts val="4000"/>
              </a:lnSpc>
              <a:spcBef>
                <a:spcPts val="0"/>
              </a:spcBef>
            </a:pPr>
            <a:r>
              <a:rPr lang="en-US" altLang="ko-KR" sz="3000" b="1" spc="-160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3. CHOOSE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index_num(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인수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1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이면 첫 번째 값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index_num(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인수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 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n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이면 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n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번째 값을 표시한다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000" spc="-120" smtClean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1200"/>
              </a:spcBef>
            </a:pP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12" name="양쪽 모서리가 둥근 사각형 11"/>
          <p:cNvSpPr/>
          <p:nvPr/>
        </p:nvSpPr>
        <p:spPr>
          <a:xfrm>
            <a:off x="683568" y="2348880"/>
            <a:ext cx="7740000" cy="540000"/>
          </a:xfrm>
          <a:prstGeom prst="round2SameRect">
            <a:avLst/>
          </a:prstGeom>
          <a:solidFill>
            <a:srgbClr val="ABD7F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형식</a:t>
            </a:r>
            <a:r>
              <a:rPr lang="en-US" altLang="ko-KR" sz="28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CHOOSE(index_num,value1,[value2],[value3],…</a:t>
            </a:r>
            <a:endParaRPr lang="ko-KR" altLang="en-US" sz="2800" spc="-13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양쪽 모서리가 둥근 사각형 14"/>
          <p:cNvSpPr/>
          <p:nvPr/>
        </p:nvSpPr>
        <p:spPr>
          <a:xfrm flipV="1">
            <a:off x="683568" y="2898024"/>
            <a:ext cx="7740000" cy="2160000"/>
          </a:xfrm>
          <a:prstGeom prst="round2SameRect">
            <a:avLst>
              <a:gd name="adj1" fmla="val 469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792152" y="2879224"/>
            <a:ext cx="7560840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-index_num</a:t>
            </a:r>
            <a:r>
              <a:rPr lang="en-US" altLang="ko-KR" sz="3000" spc="-12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선택할 </a:t>
            </a: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value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값의 번호</a:t>
            </a:r>
            <a:endParaRPr lang="en-US" altLang="ko-KR" sz="3000" spc="-12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-value: index_num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 따라 돌려줄 값</a:t>
            </a:r>
            <a:endParaRPr lang="en-US" altLang="ko-KR" sz="3000" spc="-120" smtClean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2800" spc="-7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spc="-7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800" spc="-7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=CHOOSE(WEEKDAY(G5,2),”</a:t>
            </a:r>
            <a:r>
              <a:rPr lang="ko-KR" altLang="en-US" sz="2800" spc="-7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월요일</a:t>
            </a:r>
            <a:r>
              <a:rPr lang="en-US" altLang="ko-KR" sz="2800" spc="-7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”,”</a:t>
            </a:r>
            <a:r>
              <a:rPr lang="ko-KR" altLang="en-US" sz="2800" spc="-7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화요일</a:t>
            </a:r>
            <a:r>
              <a:rPr lang="en-US" altLang="ko-KR" sz="2800" spc="-7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”,</a:t>
            </a:r>
            <a:r>
              <a:rPr lang="en-US" altLang="ko-KR" sz="2800" spc="-8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spc="-8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800" spc="-8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</a:t>
            </a:r>
            <a:r>
              <a:rPr lang="ko-KR" altLang="en-US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수요일</a:t>
            </a:r>
            <a:r>
              <a:rPr lang="en-US" altLang="ko-KR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”,”</a:t>
            </a:r>
            <a:r>
              <a:rPr lang="ko-KR" altLang="en-US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목요일</a:t>
            </a:r>
            <a:r>
              <a:rPr lang="en-US" altLang="ko-KR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”,”</a:t>
            </a:r>
            <a:r>
              <a:rPr lang="ko-KR" altLang="en-US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금요일</a:t>
            </a:r>
            <a:r>
              <a:rPr lang="en-US" altLang="ko-KR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”,”</a:t>
            </a:r>
            <a:r>
              <a:rPr lang="ko-KR" altLang="en-US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토요일</a:t>
            </a:r>
            <a:r>
              <a:rPr lang="en-US" altLang="ko-KR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”,”</a:t>
            </a:r>
            <a:r>
              <a:rPr lang="ko-KR" altLang="en-US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일요일</a:t>
            </a:r>
            <a:r>
              <a:rPr lang="en-US" altLang="ko-KR" sz="28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”)</a:t>
            </a:r>
            <a:endParaRPr lang="ko-KR" altLang="en-US" sz="30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5581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</a:t>
            </a:r>
            <a:r>
              <a:rPr lang="ko-KR" altLang="en-US" sz="2800" b="1" spc="-100" smtClean="0">
                <a:effectLst/>
              </a:rPr>
              <a:t>월간 일정표에 조건부 서식과 매크로</a:t>
            </a:r>
            <a:r>
              <a:rPr lang="en-US" altLang="ko-KR" sz="2800" b="1" spc="-100" smtClean="0">
                <a:effectLst/>
              </a:rPr>
              <a:t> </a:t>
            </a:r>
            <a:r>
              <a:rPr lang="ko-KR" altLang="en-US" sz="2800" b="1" spc="-100" smtClean="0">
                <a:effectLst/>
              </a:rPr>
              <a:t>설정하기</a:t>
            </a:r>
            <a:endParaRPr lang="ko-KR" altLang="en-US" sz="2800" b="1" spc="-100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2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2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국경일을 찾아 날짜를 빨간색으로 표시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66725" indent="-466725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7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매크로 기능을 이용하여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일정표 재작성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‘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작성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97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387695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 사용법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(DATE, MATCH)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312"/>
            <a:ext cx="8280000" cy="4895984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384175" indent="-384175">
              <a:lnSpc>
                <a:spcPts val="4000"/>
              </a:lnSpc>
              <a:spcBef>
                <a:spcPts val="0"/>
              </a:spcBef>
            </a:pPr>
            <a:r>
              <a:rPr lang="en-US" altLang="ko-KR" sz="3000" b="1" spc="-160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1. DATE</a:t>
            </a:r>
            <a:r>
              <a:rPr lang="en-US" altLang="ko-KR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year, month, day</a:t>
            </a:r>
            <a:r>
              <a:rPr lang="ko-KR" altLang="en-US" sz="30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값이 뜻하는 날짜의 일련</a:t>
            </a:r>
            <a:r>
              <a:rPr lang="ko-KR" altLang="en-US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번호를 표시한다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000" b="1" spc="-120" smtClean="0">
              <a:solidFill>
                <a:srgbClr val="1290D0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83568" y="2348880"/>
            <a:ext cx="7740000" cy="540000"/>
          </a:xfrm>
          <a:prstGeom prst="roundRect">
            <a:avLst/>
          </a:prstGeom>
          <a:solidFill>
            <a:srgbClr val="ABD7F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형식</a:t>
            </a:r>
            <a:r>
              <a:rPr lang="en-US" altLang="ko-KR" sz="3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DATE(year,month,day)</a:t>
            </a:r>
            <a:endParaRPr lang="ko-KR" altLang="en-US" sz="300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70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387695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 사용법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(DATE, MATCH)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6752"/>
            <a:ext cx="8280000" cy="5292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lang="en-US" altLang="ko-KR" sz="3000" b="1" spc="-120" smtClean="0">
                <a:solidFill>
                  <a:srgbClr val="1290D0"/>
                </a:solidFill>
                <a:effectLst/>
                <a:latin typeface="맑은 고딕" panose="020B0503020000020004" pitchFamily="50" charset="-127"/>
              </a:rPr>
              <a:t>2. MATCH</a:t>
            </a:r>
            <a:r>
              <a:rPr lang="en-US" altLang="ko-KR" sz="30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지정한 범위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(lookup_array)</a:t>
            </a:r>
            <a:r>
              <a:rPr lang="ko-KR" altLang="en-US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에서 지정한 </a:t>
            </a:r>
            <a:r>
              <a:rPr lang="ko-KR" altLang="en-US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값</a:t>
            </a:r>
            <a:r>
              <a:rPr lang="en-US" altLang="ko-KR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(lookup_value)</a:t>
            </a:r>
            <a:r>
              <a:rPr lang="ko-KR" altLang="en-US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을 찾아 몇 번째에 있는지 알려</a:t>
            </a:r>
            <a:r>
              <a:rPr lang="ko-KR" altLang="en-US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준다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en-US" altLang="ko-KR" sz="3000" spc="-10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/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양쪽 모서리가 둥근 사각형 10"/>
          <p:cNvSpPr/>
          <p:nvPr/>
        </p:nvSpPr>
        <p:spPr>
          <a:xfrm>
            <a:off x="683568" y="2852376"/>
            <a:ext cx="7740000" cy="540000"/>
          </a:xfrm>
          <a:prstGeom prst="round2SameRect">
            <a:avLst/>
          </a:prstGeom>
          <a:solidFill>
            <a:srgbClr val="ABD7F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ko-KR" altLang="en-US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형식</a:t>
            </a:r>
            <a:r>
              <a:rPr lang="en-US" altLang="ko-KR" sz="28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MATCH(lookup_value,lookup_array,matcht_type)</a:t>
            </a:r>
            <a:endParaRPr lang="ko-KR" altLang="en-US" sz="2800" spc="-16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양쪽 모서리가 둥근 사각형 2"/>
          <p:cNvSpPr/>
          <p:nvPr/>
        </p:nvSpPr>
        <p:spPr>
          <a:xfrm flipV="1">
            <a:off x="683568" y="3392376"/>
            <a:ext cx="7740000" cy="3024000"/>
          </a:xfrm>
          <a:prstGeom prst="round2SameRect">
            <a:avLst>
              <a:gd name="adj1" fmla="val 469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792152" y="3356992"/>
            <a:ext cx="75608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19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-lookup_value: lookup_array</a:t>
            </a:r>
            <a:r>
              <a:rPr lang="ko-KR" altLang="en-US" sz="3000" spc="-19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몇 번째에 있는지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찾을 값</a:t>
            </a:r>
            <a:endParaRPr lang="en-US" altLang="ko-KR" sz="3000" spc="-12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lookup</a:t>
            </a:r>
            <a:r>
              <a:rPr lang="en-US" altLang="ko-KR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_array: lookup_value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 찾을 범위 또는 배열</a:t>
            </a:r>
            <a:endParaRPr lang="en-US" altLang="ko-KR" sz="3000" spc="-120" smtClean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altLang="ko-KR" sz="3000" spc="-14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-match_type: lookup_value</a:t>
            </a:r>
            <a:r>
              <a:rPr lang="ko-KR" altLang="en-US" sz="3000" spc="-14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 </a:t>
            </a:r>
            <a:r>
              <a:rPr lang="en-US" altLang="ko-KR" sz="3000" spc="-14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lookup_array</a:t>
            </a:r>
            <a:r>
              <a:rPr lang="ko-KR" altLang="en-US" sz="3000" spc="-14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에서</a:t>
            </a:r>
            <a:r>
              <a:rPr lang="ko-KR" altLang="en-US" sz="3000" spc="-12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찾을 방법에 대한 옵션 값</a:t>
            </a:r>
            <a:endParaRPr lang="ko-KR" altLang="en-US" sz="30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134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40112" y="980728"/>
            <a:ext cx="8280000" cy="5544000"/>
          </a:xfrm>
          <a:prstGeom prst="roundRect">
            <a:avLst>
              <a:gd name="adj" fmla="val 3074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0"/>
              </a:spcBef>
            </a:pPr>
            <a:endParaRPr lang="en-US" altLang="ko-KR" sz="3000"/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548387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함수 사용법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(TODAY, WEEKDAY, CHOOSE)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양쪽 모서리가 둥근 사각형 10"/>
          <p:cNvSpPr/>
          <p:nvPr/>
        </p:nvSpPr>
        <p:spPr>
          <a:xfrm>
            <a:off x="683568" y="1106456"/>
            <a:ext cx="7740000" cy="540000"/>
          </a:xfrm>
          <a:prstGeom prst="round2SameRect">
            <a:avLst/>
          </a:prstGeom>
          <a:solidFill>
            <a:srgbClr val="ABD7F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ko-KR" altLang="en-US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형식</a:t>
            </a:r>
            <a:r>
              <a:rPr lang="en-US" altLang="ko-KR" sz="28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: MATCH(lookup_value,lookup_array,matcht_type)</a:t>
            </a:r>
            <a:endParaRPr lang="ko-KR" altLang="en-US" sz="2800" spc="-16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3" name="양쪽 모서리가 둥근 사각형 2"/>
          <p:cNvSpPr/>
          <p:nvPr/>
        </p:nvSpPr>
        <p:spPr>
          <a:xfrm flipV="1">
            <a:off x="683568" y="1646456"/>
            <a:ext cx="7740000" cy="4788000"/>
          </a:xfrm>
          <a:prstGeom prst="round2SameRect">
            <a:avLst>
              <a:gd name="adj1" fmla="val 469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792152" y="1754528"/>
            <a:ext cx="7560840" cy="4140000"/>
          </a:xfrm>
          <a:prstGeom prst="roundRect">
            <a:avLst>
              <a:gd name="adj" fmla="val 3148"/>
            </a:avLst>
          </a:prstGeom>
          <a:noFill/>
          <a:ln w="38100">
            <a:solidFill>
              <a:srgbClr val="ABD7F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또는 생략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lookup_array </a:t>
            </a:r>
            <a:r>
              <a:rPr lang="ko-KR" altLang="en-US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값이 오름차순으로 정렬되어 있다고 가정한다</a:t>
            </a: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lookup_value</a:t>
            </a:r>
            <a:r>
              <a:rPr lang="ko-KR" altLang="en-US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와 일치하</a:t>
            </a:r>
            <a:r>
              <a:rPr lang="ko-KR" altLang="en-US" sz="28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는 값이 없으면 작은 값 가운데 가장 큰 값의 위치를 찾는다</a:t>
            </a:r>
            <a:r>
              <a:rPr lang="en-US" altLang="ko-KR" sz="28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0</a:t>
            </a:r>
            <a:r>
              <a:rPr lang="en-US" altLang="ko-KR" sz="2800" spc="-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lookup_array</a:t>
            </a:r>
            <a:r>
              <a:rPr lang="ko-KR" altLang="en-US" sz="2800" spc="-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에서 </a:t>
            </a:r>
            <a:r>
              <a:rPr lang="en-US" altLang="ko-KR" sz="2800" spc="-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lookup_value</a:t>
            </a:r>
            <a:r>
              <a:rPr lang="ko-KR" altLang="en-US" sz="2800" spc="-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와 정확하게</a:t>
            </a:r>
            <a:r>
              <a:rPr lang="ko-KR" altLang="en-US" sz="2800" spc="-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일치하는 값의 위치를 찾는다</a:t>
            </a:r>
            <a:r>
              <a:rPr lang="en-US" altLang="ko-KR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82563" indent="-182563">
              <a:lnSpc>
                <a:spcPts val="36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800" spc="-1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en-US" altLang="ko-KR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1: lookup_array </a:t>
            </a:r>
            <a:r>
              <a:rPr lang="ko-KR" altLang="en-US" sz="2800" spc="-12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값이 내림차순으로 정렬되어 있</a:t>
            </a:r>
            <a:r>
              <a:rPr lang="ko-KR" altLang="en-US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다고 가정한다</a:t>
            </a:r>
            <a:r>
              <a:rPr lang="en-US" altLang="ko-KR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lookup_value</a:t>
            </a:r>
            <a:r>
              <a:rPr lang="ko-KR" altLang="en-US" sz="2800" spc="-14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와 일치하는 값이 없</a:t>
            </a:r>
            <a:r>
              <a:rPr lang="ko-KR" altLang="en-US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으면 큰 값 가운데 </a:t>
            </a:r>
            <a:r>
              <a:rPr lang="ko-KR" altLang="en-US" sz="28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가장 </a:t>
            </a:r>
            <a:r>
              <a:rPr lang="ko-KR" altLang="en-US" sz="2800" spc="-17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작은 값의 위치를 </a:t>
            </a:r>
            <a:r>
              <a:rPr lang="ko-KR" altLang="en-US" sz="28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찾는다</a:t>
            </a:r>
            <a:r>
              <a:rPr lang="en-US" altLang="ko-KR" sz="2800" spc="-17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2800" spc="-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800" spc="-4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5929848"/>
            <a:ext cx="5331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80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=MATCH(B9,$O$7:$O$17,0)</a:t>
            </a:r>
            <a:endParaRPr lang="ko-KR" altLang="en-US" sz="280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314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업무 일정표 만들기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재직 증명서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pres?slideindex=4&amp;slidetitle=PowerPoint 프레젠테이션"/>
          </p:cNvPr>
          <p:cNvSpPr txBox="1"/>
          <p:nvPr/>
        </p:nvSpPr>
        <p:spPr>
          <a:xfrm>
            <a:off x="2952440" y="423620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</a:rPr>
              <a:t>개인별 안내장 만들기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0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문서를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문서의 구성 요소를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일반 업무에 관련된 문서를 작성할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48184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추진하고자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하는 업무의 종류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진행 기간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목적에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따라 일정 상황을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정리한 문서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업무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진행 상황을 한눈에 파악할 수 있으며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직원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들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간에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업무 일정표를 상호 공유함으로써 서로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의 업무에 대한 진행 상황을 파악하여 전반적인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업무 효율을 높일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2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연간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월간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주간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일간 등 기간별로 작성하거나 영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업 일정표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당직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일정표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상담 일정표 등 업무의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내용에 따라 작성할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495118" cy="553998"/>
            <a:chOff x="755388" y="1700808"/>
            <a:chExt cx="249511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업무 일정표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98" y="1987990"/>
            <a:ext cx="8793804" cy="338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18742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관련 기능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양식 컨트롤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스핀 단추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콤보 상자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을 사용하는 방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법을 익힌다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이용하여 일정표의 날짜를 구한다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날짜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및 시간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TODAY, WEEKDAY, DATE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   •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조회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및 참조 함수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CHOOSE, MATCH </a:t>
            </a:r>
            <a:endParaRPr kumimoji="0" lang="en-US" altLang="ko-KR" sz="28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26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26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조건부 서식을 사용하는 방법을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익힌다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9669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422166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3800"/>
              </a:lnSpc>
              <a:spcBef>
                <a:spcPts val="0"/>
              </a:spcBef>
            </a:pPr>
            <a:r>
              <a:rPr kumimoji="0" lang="ko-KR" altLang="en-US" sz="2800" spc="-17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양식 컨트롤을 이용하여 자동으로 선택할 수 있는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 연도와 월을 작성한다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(3</a:t>
            </a:r>
            <a:r>
              <a:rPr kumimoji="0" lang="ko-KR" altLang="en-US" sz="2800" spc="-170" smtClean="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47675" indent="-44767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28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20" smtClean="0">
                <a:effectLst/>
                <a:latin typeface="맑은 고딕" pitchFamily="50" charset="-127"/>
                <a:ea typeface="맑은 고딕" pitchFamily="50" charset="-127"/>
              </a:rPr>
              <a:t>TODAY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, CHOOSE, WEEKDAY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함수를 이용하여 오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늘 날짜와 요일을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(4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 </a:t>
            </a:r>
          </a:p>
          <a:p>
            <a:pPr marL="430213" indent="-430213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00" smtClean="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r>
              <a:rPr kumimoji="0" lang="ko-KR" altLang="en-US" sz="28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DATE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WEEKDAY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함수를 이용하여 일정표의 날짜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를 구한다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(8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행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). </a:t>
            </a:r>
          </a:p>
          <a:p>
            <a:pPr marL="466725" indent="-466725">
              <a:lnSpc>
                <a:spcPts val="38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B56012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1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조건부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서식을 이용하여 국경일을 빨간색으로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시한다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87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월간 일정표</a:t>
            </a:r>
            <a:r>
              <a:rPr lang="en-US" altLang="ko-KR" sz="2800" b="1" smtClean="0">
                <a:effectLst/>
              </a:rPr>
              <a:t>(</a:t>
            </a:r>
            <a:r>
              <a:rPr lang="ko-KR" altLang="en-US" sz="2800" b="1" smtClean="0">
                <a:effectLst/>
              </a:rPr>
              <a:t>달력</a:t>
            </a:r>
            <a:r>
              <a:rPr lang="en-US" altLang="ko-KR" sz="2800" b="1" smtClean="0">
                <a:effectLst/>
              </a:rPr>
              <a:t>) </a:t>
            </a:r>
            <a:r>
              <a:rPr lang="ko-KR" altLang="en-US" sz="2800" b="1" smtClean="0">
                <a:effectLst/>
              </a:rPr>
              <a:t>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[C3]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2021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년이 나타나게 표시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3579178"/>
            <a:ext cx="6480000" cy="276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6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7"/>
          <p:cNvSpPr txBox="1">
            <a:spLocks/>
          </p:cNvSpPr>
          <p:nvPr/>
        </p:nvSpPr>
        <p:spPr>
          <a:xfrm>
            <a:off x="557840" y="1067192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업무 일정표 만들기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557840" y="1844824"/>
            <a:ext cx="7920000" cy="720000"/>
          </a:xfrm>
          <a:prstGeom prst="roundRect">
            <a:avLst>
              <a:gd name="adj" fmla="val 50000"/>
            </a:avLst>
          </a:prstGeom>
          <a:solidFill>
            <a:srgbClr val="E6516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b="1" smtClean="0">
                <a:effectLst/>
              </a:rPr>
              <a:t>        월간 일정표</a:t>
            </a:r>
            <a:r>
              <a:rPr lang="en-US" altLang="ko-KR" sz="2800" b="1" smtClean="0">
                <a:effectLst/>
              </a:rPr>
              <a:t>(</a:t>
            </a:r>
            <a:r>
              <a:rPr lang="ko-KR" altLang="en-US" sz="2800" b="1" smtClean="0">
                <a:effectLst/>
              </a:rPr>
              <a:t>달력</a:t>
            </a:r>
            <a:r>
              <a:rPr lang="en-US" altLang="ko-KR" sz="2800" b="1" smtClean="0">
                <a:effectLst/>
              </a:rPr>
              <a:t>) </a:t>
            </a:r>
            <a:r>
              <a:rPr lang="ko-KR" altLang="en-US" sz="2800" b="1" smtClean="0">
                <a:effectLst/>
              </a:rPr>
              <a:t>작성하기</a:t>
            </a:r>
            <a:endParaRPr lang="ko-KR" altLang="en-US" sz="2800" b="1">
              <a:effectLst/>
            </a:endParaRPr>
          </a:p>
        </p:txBody>
      </p:sp>
      <p:sp>
        <p:nvSpPr>
          <p:cNvPr id="3" name="순서도: 지연 2"/>
          <p:cNvSpPr/>
          <p:nvPr/>
        </p:nvSpPr>
        <p:spPr>
          <a:xfrm flipH="1">
            <a:off x="547600" y="1838019"/>
            <a:ext cx="720000" cy="720000"/>
          </a:xfrm>
          <a:prstGeom prst="flowChartDelay">
            <a:avLst/>
          </a:prstGeom>
          <a:solidFill>
            <a:srgbClr val="F9DAD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mtClean="0">
                <a:solidFill>
                  <a:srgbClr val="E6516D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b="1">
              <a:solidFill>
                <a:srgbClr val="E6516D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611560" y="2769354"/>
            <a:ext cx="7848872" cy="55765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00" smtClean="0">
                <a:solidFill>
                  <a:srgbClr val="1B638A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r>
              <a:rPr kumimoji="0" lang="ko-KR" altLang="en-US" sz="30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[F3]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셀에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8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월 표시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000" y="3485940"/>
            <a:ext cx="4320000" cy="318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11128</TotalTime>
  <Words>880</Words>
  <Application>Microsoft Office PowerPoint</Application>
  <PresentationFormat>화면 슬라이드 쇼(4:3)</PresentationFormat>
  <Paragraphs>133</Paragraphs>
  <Slides>20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962</cp:revision>
  <dcterms:created xsi:type="dcterms:W3CDTF">2010-03-30T01:48:18Z</dcterms:created>
  <dcterms:modified xsi:type="dcterms:W3CDTF">2022-03-03T09:10:26Z</dcterms:modified>
</cp:coreProperties>
</file>